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59" r:id="rId4"/>
    <p:sldId id="261" r:id="rId5"/>
    <p:sldId id="260" r:id="rId6"/>
    <p:sldId id="258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56966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800" dirty="0" smtClean="0">
                <a:solidFill>
                  <a:srgbClr val="92D050"/>
                </a:solidFill>
                <a:latin typeface="Kristen ITC" pitchFamily="66" charset="0"/>
              </a:rPr>
              <a:t>J’ai parlé à un prof </a:t>
            </a:r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qui</a:t>
            </a:r>
            <a:r>
              <a:rPr lang="fr-FR" sz="4800" dirty="0" smtClean="0">
                <a:solidFill>
                  <a:srgbClr val="92D050"/>
                </a:solidFill>
                <a:latin typeface="Kristen ITC" pitchFamily="66" charset="0"/>
              </a:rPr>
              <a:t> connais ma mère.</a:t>
            </a:r>
            <a:endParaRPr lang="fr-FR" sz="4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4800" y="4191000"/>
            <a:ext cx="8534400" cy="1569660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Kristen ITC" pitchFamily="66" charset="0"/>
              </a:rPr>
              <a:t>J’ai parlé à un prof </a:t>
            </a:r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que</a:t>
            </a:r>
            <a:r>
              <a:rPr lang="fr-FR" sz="48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Kristen ITC" pitchFamily="66" charset="0"/>
              </a:rPr>
              <a:t> ma mère connait.</a:t>
            </a:r>
            <a:endParaRPr lang="fr-FR" sz="4800" dirty="0">
              <a:solidFill>
                <a:schemeClr val="accent2">
                  <a:lumMod val="40000"/>
                  <a:lumOff val="60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b="1" u="sng" dirty="0" smtClean="0">
                <a:solidFill>
                  <a:srgbClr val="92D050"/>
                </a:solidFill>
                <a:latin typeface="Kristen ITC" pitchFamily="66" charset="0"/>
              </a:rPr>
              <a:t>Qui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– remplace une personne ou une chose; </a:t>
            </a:r>
            <a:r>
              <a:rPr lang="fr-FR" sz="3200" u="sng" dirty="0" smtClean="0">
                <a:solidFill>
                  <a:srgbClr val="92D050"/>
                </a:solidFill>
                <a:latin typeface="Kristen ITC" pitchFamily="66" charset="0"/>
              </a:rPr>
              <a:t>qui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est toujours le SUJET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429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J’ai parlé à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un employé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Il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travaille à la poste.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" y="48768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J’ai parlé à un employé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qui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travaille à la poste.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Maintenant, joignez les deux phrases avec « qui »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429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1.  Ma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sœur a lu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la lettre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La lettre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est sur la table.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" y="4876800"/>
            <a:ext cx="8534400" cy="584775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Ma sœur a lu la lettre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qui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est sur la table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Maintenant, joignez les deux phrases avec « qui »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429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2. Le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facteur n’a pas distribué les lettres.  Elles étaient dans son sac.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" y="50292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Le facteur n’a pas distribué les lettres qui étaient dans son sac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Maintenant, joignez les deux phrases avec « qui »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429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3. L’homme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a volé l’argent.  L’homme était beau. 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" y="5029200"/>
            <a:ext cx="8534400" cy="584775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L’homme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qui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a volé l’argent était beau.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438400"/>
            <a:ext cx="8534400" cy="156966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Que – remplace une personne ou une chose;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« que »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est toujours l’objet direct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5" name="TextBox 4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4191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J’ai parlé à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un employé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Vous connaissez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cet employé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4864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J’ai parlé à un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employé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rgbClr val="FFC000"/>
                </a:solidFill>
                <a:latin typeface="Kristen ITC" pitchFamily="66" charset="0"/>
              </a:rPr>
              <a:t>que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v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ous connaissez.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Maintenant, joignez les deux phrases avec « 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que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 »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429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1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Le facteur a distribué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le colis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Vous 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avez ouvert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le colis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 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4953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Vous avez ouvert le colis </a:t>
            </a:r>
            <a:r>
              <a:rPr lang="fr-FR" sz="3200" dirty="0" smtClean="0">
                <a:solidFill>
                  <a:srgbClr val="FFC000"/>
                </a:solidFill>
                <a:latin typeface="Kristen ITC" pitchFamily="66" charset="0"/>
              </a:rPr>
              <a:t>que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le facteur a distribué.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Maintenant, joignez les deux phrases avec « 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que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 »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429000"/>
            <a:ext cx="8534400" cy="584775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2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Vous lisez le livre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 Je l’ai acheté.  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4953000"/>
            <a:ext cx="8534400" cy="584775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Vous lisez le livre </a:t>
            </a:r>
            <a:r>
              <a:rPr lang="fr-FR" sz="3200" dirty="0" smtClean="0">
                <a:solidFill>
                  <a:srgbClr val="FFC000"/>
                </a:solidFill>
                <a:latin typeface="Kristen ITC" pitchFamily="66" charset="0"/>
              </a:rPr>
              <a:t>que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j’ai ach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eté.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905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Maintenant, joignez les deux phrases avec « 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que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 »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5562600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Qui  vs 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429000"/>
            <a:ext cx="8534400" cy="1077218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3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J’aime le poème.  Mon ami a écrit le poèm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.  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4953000"/>
            <a:ext cx="8534400" cy="584775"/>
          </a:xfrm>
          <a:prstGeom prst="rect">
            <a:avLst/>
          </a:prstGeom>
          <a:solidFill>
            <a:srgbClr val="0070C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J’aime le poème </a:t>
            </a:r>
            <a:r>
              <a:rPr lang="fr-FR" sz="3200" dirty="0" smtClean="0">
                <a:solidFill>
                  <a:srgbClr val="FFC000"/>
                </a:solidFill>
                <a:latin typeface="Kristen ITC" pitchFamily="66" charset="0"/>
              </a:rPr>
              <a:t>que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mon ami a écrit.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177739">
            <a:off x="6143001" y="508530"/>
            <a:ext cx="2700809" cy="110799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6600" dirty="0" smtClean="0">
                <a:latin typeface="Kristen ITC" pitchFamily="66" charset="0"/>
              </a:rPr>
              <a:t>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311</Words>
  <Application>Microsoft Office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15</cp:revision>
  <dcterms:created xsi:type="dcterms:W3CDTF">2011-03-25T12:33:10Z</dcterms:created>
  <dcterms:modified xsi:type="dcterms:W3CDTF">2011-04-14T14:15:27Z</dcterms:modified>
</cp:coreProperties>
</file>